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5"/>
  </p:notesMasterIdLst>
  <p:sldIdLst>
    <p:sldId id="256" r:id="rId2"/>
    <p:sldId id="262" r:id="rId3"/>
    <p:sldId id="259" r:id="rId4"/>
    <p:sldId id="258" r:id="rId5"/>
    <p:sldId id="264" r:id="rId6"/>
    <p:sldId id="263" r:id="rId7"/>
    <p:sldId id="260" r:id="rId8"/>
    <p:sldId id="261" r:id="rId9"/>
    <p:sldId id="265" r:id="rId10"/>
    <p:sldId id="266" r:id="rId11"/>
    <p:sldId id="268" r:id="rId12"/>
    <p:sldId id="269" r:id="rId13"/>
    <p:sldId id="270" r:id="rId14"/>
    <p:sldId id="272" r:id="rId15"/>
    <p:sldId id="273" r:id="rId16"/>
    <p:sldId id="291" r:id="rId17"/>
    <p:sldId id="287" r:id="rId18"/>
    <p:sldId id="292" r:id="rId19"/>
    <p:sldId id="257" r:id="rId20"/>
    <p:sldId id="274" r:id="rId21"/>
    <p:sldId id="276" r:id="rId22"/>
    <p:sldId id="278" r:id="rId23"/>
    <p:sldId id="279" r:id="rId24"/>
    <p:sldId id="280" r:id="rId25"/>
    <p:sldId id="281" r:id="rId26"/>
    <p:sldId id="288" r:id="rId27"/>
    <p:sldId id="289" r:id="rId28"/>
    <p:sldId id="290" r:id="rId29"/>
    <p:sldId id="282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79FBD53-986E-46DB-B9B4-9358EA73921F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BAE23C-8E3D-46A8-9C65-38754B8DE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16F33C-3744-4406-A01E-F6EF1B7593A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35C25E-98B8-4B5C-AF83-CEFE2C5835C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842411-2865-4EF0-859C-640B907D52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563585-8622-4899-ACA2-6AA7FCD2150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0E3DFE-8945-4EEE-AB31-06A4E9CC649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D04B1E-EF48-48C4-ACDD-882E791D30A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E475A7-72BA-454D-A070-D9E6BD8FDAC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413713-09E7-4C80-95FA-B66482DD765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919DBB-52E7-4DCC-9A0A-42B743903B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C968B7-728F-43BC-8F07-8C917815E82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F4CE17-C04C-4845-98B0-695EE288D9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AE864F-059A-407B-B9D0-A23BF91BE2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F901EE-6021-4E64-9EB1-4A3E92741FB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52B8FA-FB61-4630-B2ED-45337A8A8BB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71192A-5F90-48A2-965E-CAD3DFA4DB0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D7686A-C54F-412E-830B-4EA044DB93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4FE840-FC99-4A28-B0C3-985466DE823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EC1AE9-48FA-45B4-A2BA-17EF658C1FD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ED43E2-9B1A-4103-925C-3B297500E0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C91500-C45B-4D6C-A576-6396087849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D73E0F-73CE-4AAC-AFB6-B8CB861B61A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40F8AB-0480-4E38-B325-1011F9EBD4E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9937AB-DC7E-418B-BF6F-F77180CC9AC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DB2544-68B5-45C1-B759-F408E8AA9CE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7C9160-3269-4FA4-9702-DADBF2CBD02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61F6B0-D267-4984-A3A0-A13570474D5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7E89CB-5F1E-4CEB-AF75-CE47D360AFA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9498C3-9FAA-480D-B3DD-8773FA7F7E7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6CA9D-FC96-46B2-B49F-974D041E50A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17B5C4-7DED-45DF-BE28-64FC95DAD46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C7CBFD-7BA2-48AD-879E-C188F45A376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B872C1-C099-4EA3-9220-48A7481EE5C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E2BA6A-684F-44D2-95DE-B393C81EDD8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B67E-50FB-4A60-A1F1-BE336018BD56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D431E-EE00-47E9-9C95-0AC857F51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EDEED-895D-4ADC-A779-9476935B749D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0051D-8CF6-4702-B81F-F5779BF79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7A9A-8DBC-4383-B495-9B020FE6BA2F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CED46-A9B9-4017-8DDC-31FB5619E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D422E-DF4D-4A77-B207-DE94A59CF6E7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53184-F801-456C-BBDF-83B8BF380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A7F4C-8FAA-4A1B-8DA3-115DDB8DA358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244D7-C752-4487-9485-9365C1CF0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802A7-3457-4AE6-B2D3-58CFF0EF541A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A02B5-2A6B-4673-9643-4C559225C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9E5D-3363-418B-9530-ABA1597F2645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8AE00-DD9D-4806-92C7-9A1E8FA0C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E46D1-9C24-445E-80CD-3D91F7250C8F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80B9-DF7D-4597-9959-9B9F280D1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AB6A5-71FC-4630-8784-D03F8A610311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53FB4-8743-4E1D-8A9C-5CD1B0AAE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D3664-99CB-40D5-A7CE-241F29405B95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3610-4EB5-4FB3-8123-7FC7AD7CA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8FE1C-D7BE-4974-927D-AC99B3535171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FA15B-CE04-43B8-8652-B932F83A5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068235-51D1-4FBE-A038-1B7065224D9B}" type="datetimeFigureOut">
              <a:rPr lang="en-US"/>
              <a:pPr>
                <a:defRPr/>
              </a:pPr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1B2C63-1262-45CA-808B-9FC3E9D49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ancecook@bellsouth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3276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Farm Analysis Seminar</a:t>
            </a:r>
            <a:br>
              <a:rPr lang="en-US" dirty="0" smtClean="0"/>
            </a:br>
            <a:r>
              <a:rPr lang="en-US" dirty="0" smtClean="0"/>
              <a:t>Nashville, Tennessee</a:t>
            </a:r>
            <a:br>
              <a:rPr lang="en-US" dirty="0" smtClean="0"/>
            </a:br>
            <a:r>
              <a:rPr lang="en-US" dirty="0" smtClean="0"/>
              <a:t>June 13, 2011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2286000"/>
          </a:xfrm>
        </p:spPr>
        <p:txBody>
          <a:bodyPr rtlCol="0" anchor="ctr" anchorCtr="1">
            <a:normAutofit fontScale="625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Prepared By: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Vance W. Cook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Attorney at Law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Princeton, Kentucky 42445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270-365-6003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hlinkClick r:id="rId3"/>
              </a:rPr>
              <a:t>vancecook@bellsouth.net</a:t>
            </a:r>
            <a:endParaRPr lang="en-US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www.vancecooklaw.com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suggestions for 2011-12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 return to $1M exemption in 2013; plan accordingly</a:t>
            </a:r>
          </a:p>
          <a:p>
            <a:pPr eaLnBrk="1" hangingPunct="1"/>
            <a:r>
              <a:rPr lang="en-US" smtClean="0"/>
              <a:t>Monitor FMV of client assets</a:t>
            </a:r>
          </a:p>
          <a:p>
            <a:pPr eaLnBrk="1" hangingPunct="1"/>
            <a:r>
              <a:rPr lang="en-US" smtClean="0"/>
              <a:t>Review legal title for all assets</a:t>
            </a:r>
          </a:p>
          <a:p>
            <a:pPr eaLnBrk="1" hangingPunct="1"/>
            <a:r>
              <a:rPr lang="en-US" smtClean="0"/>
              <a:t>Review ownership and beneficiary designation for life insurance and IRA’s</a:t>
            </a:r>
          </a:p>
          <a:p>
            <a:pPr eaLnBrk="1" hangingPunct="1"/>
            <a:r>
              <a:rPr lang="en-US" smtClean="0"/>
              <a:t> Execute Wills and Trusts to take advantage of exclusion amount (whether $5M or $1M)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Planning suggestions for 2011-12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Execute Wills and Trusts to take advantage of exclusion amount (whether $5M or $1M)</a:t>
            </a:r>
          </a:p>
          <a:p>
            <a:pPr eaLnBrk="1" hangingPunct="1"/>
            <a:r>
              <a:rPr lang="en-US" smtClean="0"/>
              <a:t>Make sure H &amp; W both own assets which can be used to take advantage of exclusion (avoid survivorship, if possible)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05800" cy="1676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Estate Plan: Exclusion amount in Trust; Excess passes to Spouse as Marital Deduction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combined assets of H &amp; W $2M-$5M: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1) place ½ assets in both spouses’ names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2) Execute Will/Trust for both spouses to hold exclusion amount upon death of first spouse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3) Surviving Spouse has use of Trust assets for life, but trust assets not included in taxable estate for surviving spouse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Estate Plan 1</a:t>
            </a:r>
            <a:br>
              <a:rPr lang="en-US" dirty="0" smtClean="0"/>
            </a:br>
            <a:r>
              <a:rPr lang="en-US" sz="2000" dirty="0" smtClean="0"/>
              <a:t>H predeceases W in 2013.  $2M Total Assets.</a:t>
            </a:r>
            <a:br>
              <a:rPr lang="en-US" sz="2000" dirty="0" smtClean="0"/>
            </a:br>
            <a:r>
              <a:rPr lang="en-US" sz="2000" dirty="0" smtClean="0"/>
              <a:t>Assume $1M exclusion amount in 2013.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524000"/>
            <a:ext cx="27432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H’s Estate</a:t>
            </a:r>
          </a:p>
          <a:p>
            <a:pPr algn="ctr">
              <a:defRPr/>
            </a:pPr>
            <a:r>
              <a:rPr lang="en-US" dirty="0"/>
              <a:t>$1M assets</a:t>
            </a:r>
          </a:p>
          <a:p>
            <a:pPr algn="ctr">
              <a:defRPr/>
            </a:pPr>
            <a:r>
              <a:rPr lang="en-US" dirty="0"/>
              <a:t>passes to Family Trust</a:t>
            </a:r>
          </a:p>
          <a:p>
            <a:pPr algn="ctr">
              <a:defRPr/>
            </a:pPr>
            <a:r>
              <a:rPr lang="en-US" dirty="0"/>
              <a:t>for W’s lifetime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3962400"/>
            <a:ext cx="34290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Family Trust</a:t>
            </a:r>
          </a:p>
          <a:p>
            <a:pPr algn="ctr">
              <a:defRPr/>
            </a:pPr>
            <a:r>
              <a:rPr lang="en-US" dirty="0"/>
              <a:t>All income to W for life and</a:t>
            </a:r>
          </a:p>
          <a:p>
            <a:pPr algn="ctr">
              <a:defRPr/>
            </a:pPr>
            <a:r>
              <a:rPr lang="en-US" dirty="0"/>
              <a:t>discretionary principal</a:t>
            </a:r>
          </a:p>
          <a:p>
            <a:pPr algn="ctr">
              <a:defRPr/>
            </a:pPr>
            <a:r>
              <a:rPr lang="en-US" dirty="0"/>
              <a:t>distributions for W. </a:t>
            </a:r>
          </a:p>
          <a:p>
            <a:pPr algn="ctr">
              <a:defRPr/>
            </a:pPr>
            <a:r>
              <a:rPr lang="en-US" dirty="0"/>
              <a:t>Assets pass to kids after W’s</a:t>
            </a:r>
          </a:p>
          <a:p>
            <a:pPr algn="ctr">
              <a:defRPr/>
            </a:pPr>
            <a:r>
              <a:rPr lang="en-US" dirty="0"/>
              <a:t>lifetime, no estate tax due</a:t>
            </a:r>
          </a:p>
        </p:txBody>
      </p:sp>
      <p:sp>
        <p:nvSpPr>
          <p:cNvPr id="7" name="Down Arrow 6"/>
          <p:cNvSpPr/>
          <p:nvPr/>
        </p:nvSpPr>
        <p:spPr>
          <a:xfrm>
            <a:off x="1676400" y="2971800"/>
            <a:ext cx="560388" cy="9906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38800" y="1676400"/>
            <a:ext cx="2362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3" name="TextBox 10"/>
          <p:cNvSpPr txBox="1">
            <a:spLocks noChangeArrowheads="1"/>
          </p:cNvSpPr>
          <p:nvPr/>
        </p:nvSpPr>
        <p:spPr bwMode="auto">
          <a:xfrm>
            <a:off x="6172200" y="1752600"/>
            <a:ext cx="1365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W’ s Estate</a:t>
            </a:r>
          </a:p>
          <a:p>
            <a:r>
              <a:rPr lang="en-US"/>
              <a:t>$1M assets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6553200" y="2590800"/>
            <a:ext cx="560388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34000" y="3581400"/>
            <a:ext cx="3124200" cy="1295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6" name="TextBox 13"/>
          <p:cNvSpPr txBox="1">
            <a:spLocks noChangeArrowheads="1"/>
          </p:cNvSpPr>
          <p:nvPr/>
        </p:nvSpPr>
        <p:spPr bwMode="auto">
          <a:xfrm>
            <a:off x="5562600" y="38100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W’s assets pass to kids at W’s death. No federal estate tax due.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24400" y="5105400"/>
            <a:ext cx="3840163" cy="120015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This plan equalizes assets so both</a:t>
            </a:r>
          </a:p>
          <a:p>
            <a:pPr>
              <a:defRPr/>
            </a:pPr>
            <a:r>
              <a:rPr lang="en-US" dirty="0">
                <a:cs typeface="+mn-cs"/>
              </a:rPr>
              <a:t>H &amp; W take advantage of exclusion </a:t>
            </a:r>
          </a:p>
          <a:p>
            <a:pPr>
              <a:defRPr/>
            </a:pPr>
            <a:r>
              <a:rPr lang="en-US" dirty="0">
                <a:cs typeface="+mn-cs"/>
              </a:rPr>
              <a:t>amount.  Without planning, kids pay</a:t>
            </a:r>
          </a:p>
          <a:p>
            <a:pPr>
              <a:defRPr/>
            </a:pPr>
            <a:r>
              <a:rPr lang="en-US" dirty="0">
                <a:cs typeface="+mn-cs"/>
              </a:rPr>
              <a:t> $550K  federal estate tax.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3352800" y="1981200"/>
            <a:ext cx="2286000" cy="484188"/>
          </a:xfrm>
          <a:prstGeom prst="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Marital Deduction</a:t>
            </a:r>
          </a:p>
        </p:txBody>
      </p:sp>
      <p:sp>
        <p:nvSpPr>
          <p:cNvPr id="14349" name="TextBox 15"/>
          <p:cNvSpPr txBox="1">
            <a:spLocks noChangeArrowheads="1"/>
          </p:cNvSpPr>
          <p:nvPr/>
        </p:nvSpPr>
        <p:spPr bwMode="auto">
          <a:xfrm>
            <a:off x="3505200" y="2438400"/>
            <a:ext cx="2054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H’s assets in excess of </a:t>
            </a:r>
          </a:p>
          <a:p>
            <a:r>
              <a:rPr lang="en-US" sz="1400"/>
              <a:t>$1M pass to W outright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Estate Plan 2</a:t>
            </a:r>
            <a:br>
              <a:rPr lang="en-US" dirty="0" smtClean="0"/>
            </a:br>
            <a:r>
              <a:rPr lang="en-US" sz="2000" dirty="0" smtClean="0"/>
              <a:t>Assume H &amp; W total assets $5M or less.</a:t>
            </a:r>
            <a:br>
              <a:rPr lang="en-US" sz="2000" dirty="0" smtClean="0"/>
            </a:br>
            <a:r>
              <a:rPr lang="en-US" sz="2000" dirty="0" smtClean="0"/>
              <a:t>Planning for $5M exclusion, but with Disclaimer Trust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3276600" cy="1447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H’s Estate. $3M assets.  H’s Will leaves all to Spouse, but if Spouse disclaims, disclaimed assets pass to Family Trust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5800" y="3657600"/>
            <a:ext cx="3429000" cy="1752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Family Trust</a:t>
            </a:r>
          </a:p>
          <a:p>
            <a:pPr algn="ctr">
              <a:defRPr/>
            </a:pPr>
            <a:r>
              <a:rPr lang="en-US" dirty="0"/>
              <a:t>All income to W for life; </a:t>
            </a:r>
          </a:p>
          <a:p>
            <a:pPr algn="ctr">
              <a:defRPr/>
            </a:pPr>
            <a:r>
              <a:rPr lang="en-US" dirty="0"/>
              <a:t>discretionary principal</a:t>
            </a:r>
          </a:p>
          <a:p>
            <a:pPr algn="ctr">
              <a:defRPr/>
            </a:pPr>
            <a:r>
              <a:rPr lang="en-US" dirty="0"/>
              <a:t>distributions for W. </a:t>
            </a:r>
          </a:p>
          <a:p>
            <a:pPr algn="ctr">
              <a:defRPr/>
            </a:pPr>
            <a:r>
              <a:rPr lang="en-US" dirty="0"/>
              <a:t>Assets pass to kids after W’s</a:t>
            </a:r>
          </a:p>
          <a:p>
            <a:pPr algn="ctr">
              <a:defRPr/>
            </a:pPr>
            <a:r>
              <a:rPr lang="en-US" dirty="0"/>
              <a:t>lifetime, no estate tax due</a:t>
            </a:r>
          </a:p>
        </p:txBody>
      </p:sp>
      <p:sp>
        <p:nvSpPr>
          <p:cNvPr id="8" name="Rectangle 7"/>
          <p:cNvSpPr/>
          <p:nvPr/>
        </p:nvSpPr>
        <p:spPr>
          <a:xfrm>
            <a:off x="6248400" y="1600200"/>
            <a:ext cx="22860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24400" y="5105400"/>
            <a:ext cx="4335463" cy="147796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If exclusion amount remains at $5M, </a:t>
            </a:r>
          </a:p>
          <a:p>
            <a:pPr>
              <a:defRPr/>
            </a:pPr>
            <a:r>
              <a:rPr lang="en-US" dirty="0">
                <a:cs typeface="+mn-cs"/>
              </a:rPr>
              <a:t>W inherits all of H assets, no Trust </a:t>
            </a:r>
          </a:p>
          <a:p>
            <a:pPr>
              <a:defRPr/>
            </a:pPr>
            <a:r>
              <a:rPr lang="en-US" dirty="0">
                <a:cs typeface="+mn-cs"/>
              </a:rPr>
              <a:t>needed. But if exclusion amount returns</a:t>
            </a:r>
          </a:p>
          <a:p>
            <a:pPr>
              <a:defRPr/>
            </a:pPr>
            <a:r>
              <a:rPr lang="en-US" dirty="0">
                <a:cs typeface="+mn-cs"/>
              </a:rPr>
              <a:t> to $1M, W can disclaim sufficient assets</a:t>
            </a:r>
          </a:p>
          <a:p>
            <a:pPr>
              <a:defRPr/>
            </a:pPr>
            <a:r>
              <a:rPr lang="en-US" dirty="0">
                <a:cs typeface="+mn-cs"/>
              </a:rPr>
              <a:t>to ($1M) fund Family Trust .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191000" y="2057400"/>
            <a:ext cx="1981200" cy="4841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Bent Arrow 16"/>
          <p:cNvSpPr/>
          <p:nvPr/>
        </p:nvSpPr>
        <p:spPr>
          <a:xfrm rot="10800000">
            <a:off x="4114800" y="2438400"/>
            <a:ext cx="1447800" cy="2590800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69" name="TextBox 17"/>
          <p:cNvSpPr txBox="1">
            <a:spLocks noChangeArrowheads="1"/>
          </p:cNvSpPr>
          <p:nvPr/>
        </p:nvSpPr>
        <p:spPr bwMode="auto">
          <a:xfrm>
            <a:off x="6324600" y="1752600"/>
            <a:ext cx="1838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 also has $2M</a:t>
            </a:r>
          </a:p>
          <a:p>
            <a:r>
              <a:rPr lang="en-US"/>
              <a:t>of assets. </a:t>
            </a:r>
          </a:p>
        </p:txBody>
      </p:sp>
      <p:sp>
        <p:nvSpPr>
          <p:cNvPr id="15370" name="TextBox 21"/>
          <p:cNvSpPr txBox="1">
            <a:spLocks noChangeArrowheads="1"/>
          </p:cNvSpPr>
          <p:nvPr/>
        </p:nvSpPr>
        <p:spPr bwMode="auto">
          <a:xfrm>
            <a:off x="6172200" y="3657600"/>
            <a:ext cx="2428875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 must file disclaimer</a:t>
            </a:r>
          </a:p>
          <a:p>
            <a:r>
              <a:rPr lang="en-US"/>
              <a:t>within 9 months after </a:t>
            </a:r>
          </a:p>
          <a:p>
            <a:r>
              <a:rPr lang="en-US"/>
              <a:t>H’s death.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334000" y="2362200"/>
            <a:ext cx="175260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Gifting in 2011-12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$5M Gift Tax exclusion available for 2011-12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Exclusion has never been higher, could be repealed in 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Future appreciation avoids estate tax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Disadvantage: </a:t>
            </a:r>
            <a:r>
              <a:rPr lang="en-US" dirty="0" err="1" smtClean="0"/>
              <a:t>Donees</a:t>
            </a:r>
            <a:r>
              <a:rPr lang="en-US" dirty="0" smtClean="0"/>
              <a:t> take carryover basis; No basis step up after parents’ deaths.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Also consider establishing GST Trust for children. Allocate GST exemption for gifts.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Estate tax due after children’s lifetime.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 smtClean="0"/>
              <a:t>CAUTION</a:t>
            </a:r>
            <a:r>
              <a:rPr lang="en-US" sz="2800" dirty="0" smtClean="0"/>
              <a:t>:</a:t>
            </a:r>
            <a:r>
              <a:rPr lang="en-US" dirty="0" smtClean="0"/>
              <a:t> </a:t>
            </a:r>
            <a:r>
              <a:rPr lang="en-US" sz="2800" u="sng" dirty="0" smtClean="0"/>
              <a:t>DO NOT FORGET ABOUT STATE GIFT TAXES (TN)</a:t>
            </a:r>
            <a:endParaRPr lang="en-US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Gifting in 2011-12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Cash is best gift; full basis for gift;  However, most farm families are land rich and cash poor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Consider transferring land to LLC or LP and transferring non-voting interests or minority interests to children to take advantage of annual exclusion gifts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Document FMV with appraisals &amp; entity valuation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If valuation discounts are taken, file Form 706 to begin running of statute of limitations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Beware of parents maintaining control of entity until death;  IRS may attack on estate tax return §2036(a)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Another Gifting Plan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 establishes irrevocable discretionary trust for W  (See PLR 199903040)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 transfers H’s assets to trust, H &amp; W elect to split gifts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 receives income and discretionary principal for ascertainable standard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File Form 709 to report gift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Future appreciation removed from taxable estate of H &amp; 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Disadvantage: kids do not obtain stepped up basis at death of 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Consider Crop CRUT for retiring </a:t>
            </a:r>
            <a:br>
              <a:rPr lang="en-US" smtClean="0"/>
            </a:br>
            <a:r>
              <a:rPr lang="en-US" smtClean="0"/>
              <a:t>Farmer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 &amp; W establish CRUT or CRAT reserving income for lifetime and designating charitable beneficiary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Unsold grain transferred to CRUT and sold by Trustee; Grain must not be contracted for sale prior to transfer to trust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Trustee sells grain &amp; re-invests proceeds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Sale of grain by Trust not subject to income tax or SEP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separate charitable income tax deduction if crop inputs deducted by H &amp; 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See PLRs 9413020, Rev. Rul. 55-531, Rev. Rul. 55-138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Most Common Estate Planning Mistakes I Have Observed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Failure to provide sufficient assets to fund credit shelter trust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Summary of probate vs. non-probate assets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Failure to keep estate plan current with tax law changes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Failure to properly draft QTIP Trust language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Failure to seek appropriate counsel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Failure to use appropriate tax clause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Overuse of LLC’s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Failure to designate beneficiary for IRA’s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Case study: Post Mortem Planning: What not to do    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for Presentation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Highlights from 2010 tax law changes</a:t>
            </a:r>
          </a:p>
          <a:p>
            <a:pPr eaLnBrk="1" hangingPunct="1"/>
            <a:r>
              <a:rPr lang="en-US" smtClean="0"/>
              <a:t>Planning considerations  for 2011-12</a:t>
            </a:r>
          </a:p>
          <a:p>
            <a:pPr eaLnBrk="1" hangingPunct="1"/>
            <a:r>
              <a:rPr lang="en-US" smtClean="0"/>
              <a:t>Most common estate planning mistakes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Failure to provide sufficient assets to utilize exclusion amount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best drafted estate plan is worthless if the decedent has no assets to capture exclusion amount.</a:t>
            </a:r>
          </a:p>
          <a:p>
            <a:pPr eaLnBrk="1" hangingPunct="1"/>
            <a:r>
              <a:rPr lang="en-US" smtClean="0"/>
              <a:t>Due diligence requires examination of all client assets to determine legal ownership.</a:t>
            </a:r>
          </a:p>
          <a:p>
            <a:pPr eaLnBrk="1" hangingPunct="1"/>
            <a:r>
              <a:rPr lang="en-US" smtClean="0"/>
              <a:t>Re-titling assets and changing beneficiary designations is often more time consuming than drafting the estate plan.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Failure to provide sufficient assets to utilize exclusion amount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Probate vs. Non-probate assets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Probate assets consist of individually owned real property and personal property which do not have a separate beneficiary designation.  Probate assets generally pass pursuant to the Decedent’s Will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Non-Probate assets typically pass to a surviving joint owner or designated beneficiary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Failure to properly draft QTIP Trust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properly drafted QTIP Trust qualifies for the federal estate tax marital deduction.</a:t>
            </a:r>
          </a:p>
          <a:p>
            <a:pPr eaLnBrk="1" hangingPunct="1"/>
            <a:r>
              <a:rPr lang="en-US" smtClean="0"/>
              <a:t>The QTIP Trust must provide that all trust net income will be distributed to surviving spouse for life. Undistributed trust net income at spouse’s death must be distributed to estate.</a:t>
            </a:r>
          </a:p>
          <a:p>
            <a:pPr eaLnBrk="1" hangingPunct="1"/>
            <a:r>
              <a:rPr lang="en-US" smtClean="0"/>
              <a:t>No Trustee discretion allowed with respect to income distribution.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Failure to revise estate plan when estate tax laws change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Consider common estate plan when exclusion amount was $600K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Will leaves to children from prior marriage “amount equal to federal estate tax exemption ($600K when Will was drafted in 1996)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Excess passes to surviving spouse outright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2011, kids would receive up to $5M before spouse receives any property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Wills and Trusts should be reviewed at least every 4-5 years  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Failure to seek appropriate counsel to prepare estate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Most general practice attorneys in rural communities do not understand the federal estate tax laws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Unfortunately, many attorneys will attempt to prepare an estate plan when they should engage co-counsel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a mistake is made, the attorney should have malpractice insurance, but you will have to make a claim against your attorney, and possibly file a lawsuit for economic damages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Failure to use proper tax payment clause in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Many Wills use a generic tax clause which says “Pay all death taxes from residuary estate”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 , the taxes get paid out of the probate estate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However, the death taxes are calculated based on all assets included in taxable estate, not just probate assets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Beneficiaries receiving non-probate assets may not have to pay any taxes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can potentially wipe out bequests under the Decedent’s Will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Consider blended families where Decedent has children from prior marriage and new spouse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significant assets pass as non-probate assets, better choice may be to use apportionment tax clause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Overuse of LLC’s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Frequently estate planning attorneys not familiar with agriculture will convince client to form LLC to carry on farming operation</a:t>
            </a:r>
          </a:p>
          <a:p>
            <a:pPr eaLnBrk="1" hangingPunct="1"/>
            <a:r>
              <a:rPr lang="en-US" smtClean="0"/>
              <a:t>LLC is now operator for USDA purposes</a:t>
            </a:r>
          </a:p>
          <a:p>
            <a:pPr eaLnBrk="1" hangingPunct="1"/>
            <a:r>
              <a:rPr lang="en-US" smtClean="0"/>
              <a:t>LLC only eligible for one $40K payment limit for USDA purposes</a:t>
            </a:r>
          </a:p>
          <a:p>
            <a:pPr eaLnBrk="1" hangingPunct="1"/>
            <a:r>
              <a:rPr lang="en-US" smtClean="0"/>
              <a:t>Joint operation operating as general partnership may qualify for multiple limits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 Use of LLC’s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2057400"/>
            <a:ext cx="25908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</a:rPr>
              <a:t> JONES FARM GEN. PP.</a:t>
            </a:r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1143000" y="3048000"/>
            <a:ext cx="755650" cy="685800"/>
          </a:xfrm>
          <a:prstGeom prst="triangle">
            <a:avLst>
              <a:gd name="adj" fmla="val 48673"/>
            </a:avLst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Isosceles Triangle 6"/>
          <p:cNvSpPr/>
          <p:nvPr/>
        </p:nvSpPr>
        <p:spPr>
          <a:xfrm>
            <a:off x="1981200" y="3048000"/>
            <a:ext cx="831850" cy="685800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9" name="Isosceles Triangle 8"/>
          <p:cNvSpPr/>
          <p:nvPr/>
        </p:nvSpPr>
        <p:spPr>
          <a:xfrm>
            <a:off x="2895600" y="3048000"/>
            <a:ext cx="762000" cy="685800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C</a:t>
            </a:r>
          </a:p>
        </p:txBody>
      </p:sp>
      <p:cxnSp>
        <p:nvCxnSpPr>
          <p:cNvPr id="11" name="Straight Connector 10"/>
          <p:cNvCxnSpPr>
            <a:endCxn id="7" idx="0"/>
          </p:cNvCxnSpPr>
          <p:nvPr/>
        </p:nvCxnSpPr>
        <p:spPr>
          <a:xfrm>
            <a:off x="1524000" y="3048000"/>
            <a:ext cx="873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0"/>
            <a:endCxn id="9" idx="0"/>
          </p:cNvCxnSpPr>
          <p:nvPr/>
        </p:nvCxnSpPr>
        <p:spPr>
          <a:xfrm rot="5400000" flipH="1" flipV="1">
            <a:off x="2836863" y="2608262"/>
            <a:ext cx="0" cy="879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2"/>
            <a:endCxn id="7" idx="0"/>
          </p:cNvCxnSpPr>
          <p:nvPr/>
        </p:nvCxnSpPr>
        <p:spPr>
          <a:xfrm rot="16200000" flipH="1">
            <a:off x="2151063" y="2801937"/>
            <a:ext cx="457200" cy="34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2" name="TextBox 21"/>
          <p:cNvSpPr txBox="1">
            <a:spLocks noChangeArrowheads="1"/>
          </p:cNvSpPr>
          <p:nvPr/>
        </p:nvSpPr>
        <p:spPr bwMode="auto">
          <a:xfrm>
            <a:off x="381000" y="4114800"/>
            <a:ext cx="3813175" cy="120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Operating as a general partnership,</a:t>
            </a:r>
          </a:p>
          <a:p>
            <a:r>
              <a:rPr lang="en-US"/>
              <a:t>Jones Farm GP may be able to </a:t>
            </a:r>
          </a:p>
          <a:p>
            <a:r>
              <a:rPr lang="en-US"/>
              <a:t>qualify for three USDA payment</a:t>
            </a:r>
          </a:p>
          <a:p>
            <a:r>
              <a:rPr lang="en-US"/>
              <a:t>limits ($120K).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715000" y="2057400"/>
            <a:ext cx="2590800" cy="533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</a:rPr>
              <a:t>JONES FARM, LLC</a:t>
            </a:r>
          </a:p>
        </p:txBody>
      </p:sp>
      <p:sp>
        <p:nvSpPr>
          <p:cNvPr id="25" name="Isosceles Triangle 24"/>
          <p:cNvSpPr/>
          <p:nvPr/>
        </p:nvSpPr>
        <p:spPr>
          <a:xfrm>
            <a:off x="7620000" y="3048000"/>
            <a:ext cx="762000" cy="685800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6" name="Isosceles Triangle 25"/>
          <p:cNvSpPr/>
          <p:nvPr/>
        </p:nvSpPr>
        <p:spPr>
          <a:xfrm>
            <a:off x="6629400" y="3048000"/>
            <a:ext cx="831850" cy="685800"/>
          </a:xfrm>
          <a:prstGeom prst="triangle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27" name="Isosceles Triangle 26"/>
          <p:cNvSpPr/>
          <p:nvPr/>
        </p:nvSpPr>
        <p:spPr>
          <a:xfrm>
            <a:off x="5715000" y="3048000"/>
            <a:ext cx="755650" cy="685800"/>
          </a:xfrm>
          <a:prstGeom prst="triangle">
            <a:avLst>
              <a:gd name="adj" fmla="val 48673"/>
            </a:avLst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H</a:t>
            </a:r>
          </a:p>
        </p:txBody>
      </p:sp>
      <p:cxnSp>
        <p:nvCxnSpPr>
          <p:cNvPr id="29" name="Straight Connector 28"/>
          <p:cNvCxnSpPr>
            <a:stCxn id="27" idx="0"/>
            <a:endCxn id="26" idx="0"/>
          </p:cNvCxnSpPr>
          <p:nvPr/>
        </p:nvCxnSpPr>
        <p:spPr>
          <a:xfrm rot="5400000" flipH="1" flipV="1">
            <a:off x="6564313" y="2566987"/>
            <a:ext cx="0" cy="96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5" idx="0"/>
            <a:endCxn id="26" idx="0"/>
          </p:cNvCxnSpPr>
          <p:nvPr/>
        </p:nvCxnSpPr>
        <p:spPr>
          <a:xfrm rot="16200000" flipV="1">
            <a:off x="7523163" y="2570162"/>
            <a:ext cx="0" cy="955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6799263" y="2801937"/>
            <a:ext cx="457200" cy="34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0" name="TextBox 37"/>
          <p:cNvSpPr txBox="1">
            <a:spLocks noChangeArrowheads="1"/>
          </p:cNvSpPr>
          <p:nvPr/>
        </p:nvSpPr>
        <p:spPr bwMode="auto">
          <a:xfrm>
            <a:off x="4800600" y="4114800"/>
            <a:ext cx="3800475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Operating as an LLC, Jones Farm</a:t>
            </a:r>
          </a:p>
          <a:p>
            <a:r>
              <a:rPr lang="en-US"/>
              <a:t>LLC can only qualify for one USDA </a:t>
            </a:r>
          </a:p>
          <a:p>
            <a:r>
              <a:rPr lang="en-US"/>
              <a:t>payment limit($40K).  Potential loss</a:t>
            </a:r>
          </a:p>
          <a:p>
            <a:r>
              <a:rPr lang="en-US"/>
              <a:t> of $80K in annual revenue.</a:t>
            </a:r>
          </a:p>
        </p:txBody>
      </p:sp>
      <p:sp>
        <p:nvSpPr>
          <p:cNvPr id="28691" name="TextBox 38"/>
          <p:cNvSpPr txBox="1">
            <a:spLocks noChangeArrowheads="1"/>
          </p:cNvSpPr>
          <p:nvPr/>
        </p:nvSpPr>
        <p:spPr bwMode="auto">
          <a:xfrm>
            <a:off x="381000" y="5791200"/>
            <a:ext cx="8153400" cy="646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If the client desires the liability protection provided by an LLC, H, W and C can</a:t>
            </a:r>
          </a:p>
          <a:p>
            <a:r>
              <a:rPr lang="en-US"/>
              <a:t>establish separate single member LLC’s to be partners in the GP.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Failure to Designate Beneficiary (DB) for IRA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Naming a spouse as DB allows for rollover and continued tax deferral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Naming a child may allow the child to withdraw over life expectancy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Naming Estate as DB requires payout in no more than five years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Failure to name a DB usually defaults to Estate being DB and five year payout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Relief may be available if spouse is sole beneficiary of Estate (PLRs  8911006; 9402023; 9351041.  Also see “Life and Death Planning for Retirement Benefits,” Third Edition; by Natalie Choate) 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Study: What Not 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 &amp; W have Wills with basic credit shelter trust and marital deduction language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 &amp; W have $1.2 M in assets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Each spouse had $600K exclusion amount available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 dies first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Attorney and CPA fail to review Deeds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Turns out all assets held by H &amp; W as JTWROS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So, all assets pass to H as surviving owner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Federal Estate Tax</a:t>
            </a:r>
            <a:br>
              <a:rPr lang="en-US" dirty="0" smtClean="0"/>
            </a:br>
            <a:r>
              <a:rPr lang="en-US" dirty="0" smtClean="0"/>
              <a:t>Exclusion and Tax Rate History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Exclusion Amount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 Tax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$675,000.00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$ 2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$3.5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Repealed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Study: What Not To Do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 has no assets to fund credit shelter trust</a:t>
            </a:r>
          </a:p>
          <a:p>
            <a:pPr eaLnBrk="1" hangingPunct="1"/>
            <a:r>
              <a:rPr lang="en-US" smtClean="0"/>
              <a:t>H now has $1.2 M in assets and $600k exemption amount</a:t>
            </a:r>
          </a:p>
          <a:p>
            <a:pPr eaLnBrk="1" hangingPunct="1"/>
            <a:r>
              <a:rPr lang="en-US" smtClean="0"/>
              <a:t>Easy solution was for H to disclaim W’s ½ interest in jointly owned real estate</a:t>
            </a:r>
          </a:p>
          <a:p>
            <a:pPr eaLnBrk="1" hangingPunct="1"/>
            <a:r>
              <a:rPr lang="en-US" smtClean="0"/>
              <a:t>The disclaimed ½ interest then falls into W’s estate and can be used to fund credit shelter trust.  Problem solved, right?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Study: What Not To Do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Attorney and CPA decide H should transfer all real estate to general partnership (GP) in which Son owns ½. H &amp; W’s Trust for H also own ½ of GP</a:t>
            </a:r>
          </a:p>
          <a:p>
            <a:pPr eaLnBrk="1" hangingPunct="1">
              <a:defRPr/>
            </a:pPr>
            <a:r>
              <a:rPr lang="en-US" dirty="0" smtClean="0"/>
              <a:t>H has just made taxable gift to Son</a:t>
            </a:r>
          </a:p>
          <a:p>
            <a:pPr eaLnBrk="1" hangingPunct="1">
              <a:defRPr/>
            </a:pPr>
            <a:r>
              <a:rPr lang="en-US" dirty="0" smtClean="0"/>
              <a:t>H dies shortly thereafter</a:t>
            </a:r>
          </a:p>
          <a:p>
            <a:pPr eaLnBrk="1" hangingPunct="1">
              <a:defRPr/>
            </a:pPr>
            <a:r>
              <a:rPr lang="en-US" dirty="0" smtClean="0"/>
              <a:t>Forms 706 prepared poorly claiming 2032A discount for W’s and H’s Estates</a:t>
            </a:r>
          </a:p>
          <a:p>
            <a:pPr eaLnBrk="1" hangingPunct="1">
              <a:defRPr/>
            </a:pPr>
            <a:r>
              <a:rPr lang="en-US" dirty="0" smtClean="0"/>
              <a:t>IRS audits Forms 706, reviews deeds, determines neither W’s nor H’s Estates qualify for 2032A valuation discount; IRS wants $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Study: What Not To Do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forced to make malpractice claim against their first attorney (a friend) </a:t>
            </a:r>
          </a:p>
          <a:p>
            <a:pPr eaLnBrk="1" hangingPunct="1"/>
            <a:r>
              <a:rPr lang="en-US" smtClean="0"/>
              <a:t>After 2 years of brief writing and  going to IRS Appeals conference, IRS settles for $30K tax deficiency.</a:t>
            </a:r>
          </a:p>
          <a:p>
            <a:pPr eaLnBrk="1" hangingPunct="1"/>
            <a:r>
              <a:rPr lang="en-US" smtClean="0"/>
              <a:t>Attorney’s malpractice insurance paid tax deficiency and attorney fees to fix the situation.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Study: What Not 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initial attorney had three opportunities to fix the situation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First, attorney should have reviewed client’s deeds to discover survivorship provision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Second, attorney should have advised H to file qualified disclaimer for ½ interest in jointly owned real estate. Reg. </a:t>
            </a:r>
            <a:r>
              <a:rPr lang="az-Cyrl-AZ" dirty="0" smtClean="0"/>
              <a:t>§</a:t>
            </a:r>
            <a:r>
              <a:rPr lang="en-US" dirty="0" smtClean="0"/>
              <a:t>25.2518-2(c)(4)(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Third, even after missing opportunity to file disclaimer, if H had not transferred real estate to GP, H could have avoided entire estate tax liability through use of 2032A valuation discount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Federal Estate Tax</a:t>
            </a:r>
          </a:p>
        </p:txBody>
      </p:sp>
      <p:sp>
        <p:nvSpPr>
          <p:cNvPr id="512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•$5  Million  Exclusion Amount for 2011-12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Max.  Rate of 35% for 2011-12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Stepped Up Basis for 2011-12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Portability (of Exclusion Amount)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Option for 2010 Deaths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For deaths in 2010, extension of time for filing returns, disclaimers, and paying estate tax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Portability of Exclusion Amount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Allows a surviving spouse to elect to utilize unused exclusion amount for predeceased spouse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Caution: Use requires election on timely                    filed Form 706 of first spouse to die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Provision sunsets on 1/1/2013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Utility of this provision limited since both spouse’s deaths must occur in 2011-12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 for Deaths in 2010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 deaths occurring in 2010, election is available to apply: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US" dirty="0" smtClean="0"/>
              <a:t>The estate tax based on new $5M exclusion, 35% tax rate, and stepped up basis; or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US" dirty="0" smtClean="0"/>
              <a:t>No estate tax and modified carryover basis rules under the old law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Federal Gift Tax</a:t>
            </a:r>
          </a:p>
        </p:txBody>
      </p:sp>
      <p:sp>
        <p:nvSpPr>
          <p:cNvPr id="8195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•2011-12 Gifts: $5 Million (Lifetime) Exclusion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35% Maximum Tax Rate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Annual Exclusion Amt. remains at 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$13,000 per Donee for 2011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22098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Generation Skipping Transfer Tax (GST)</a:t>
            </a:r>
          </a:p>
        </p:txBody>
      </p:sp>
      <p:sp>
        <p:nvSpPr>
          <p:cNvPr id="9219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• $5 Million (Lifetime) Exclusion for 2011-12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35% max. Tax Rate for 2011-12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• For 2010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1) $5 Million (Lifetime) Exclusion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	2)  Tax rate of 0% for 2010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happens after 2012?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Congress makes 2010 changes permanent</a:t>
            </a:r>
          </a:p>
          <a:p>
            <a:pPr eaLnBrk="1" hangingPunct="1"/>
            <a:r>
              <a:rPr lang="en-US" smtClean="0"/>
              <a:t>Congress allows 2010  tax law changes to sunset (back to $1M exclusion and 55% tax rate)</a:t>
            </a:r>
          </a:p>
          <a:p>
            <a:pPr eaLnBrk="1" hangingPunct="1"/>
            <a:r>
              <a:rPr lang="en-US" smtClean="0"/>
              <a:t>Compromise is reached (example $3.5 M exclusion and 45% tax rate)</a:t>
            </a:r>
          </a:p>
          <a:p>
            <a:pPr eaLnBrk="1" hangingPunct="1"/>
            <a:r>
              <a:rPr lang="en-US" smtClean="0"/>
              <a:t>Planning remains uncertain for next two years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2208</Words>
  <Application>Microsoft Office PowerPoint</Application>
  <PresentationFormat>On-screen Show (4:3)</PresentationFormat>
  <Paragraphs>306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  Farm Analysis Seminar Nashville, Tennessee June 13, 2011 </vt:lpstr>
      <vt:lpstr>Topics for Presentation</vt:lpstr>
      <vt:lpstr>Federal Estate Tax Exclusion and Tax Rate History</vt:lpstr>
      <vt:lpstr>Federal Estate Tax</vt:lpstr>
      <vt:lpstr>Portability of Exclusion Amount</vt:lpstr>
      <vt:lpstr>Option for Deaths in 2010</vt:lpstr>
      <vt:lpstr>Federal Gift Tax</vt:lpstr>
      <vt:lpstr>Generation Skipping Transfer Tax (GST)</vt:lpstr>
      <vt:lpstr>What happens after 2012?</vt:lpstr>
      <vt:lpstr>Planning suggestions for 2011-12</vt:lpstr>
      <vt:lpstr>Planning suggestions for 2011-12</vt:lpstr>
      <vt:lpstr> Estate Plan: Exclusion amount in Trust; Excess passes to Spouse as Marital Deduction </vt:lpstr>
      <vt:lpstr>Estate Plan 1 H predeceases W in 2013.  $2M Total Assets. Assume $1M exclusion amount in 2013.</vt:lpstr>
      <vt:lpstr>Estate Plan 2 Assume H &amp; W total assets $5M or less. Planning for $5M exclusion, but with Disclaimer Trust</vt:lpstr>
      <vt:lpstr>Consider Gifting in 2011-12</vt:lpstr>
      <vt:lpstr>Consider Gifting in 2011-12</vt:lpstr>
      <vt:lpstr> Another Gifting Plan</vt:lpstr>
      <vt:lpstr>Consider Crop CRUT for retiring  Farmer </vt:lpstr>
      <vt:lpstr>Most Common Estate Planning Mistakes I Have Observed</vt:lpstr>
      <vt:lpstr>Failure to provide sufficient assets to utilize exclusion amount</vt:lpstr>
      <vt:lpstr>Failure to provide sufficient assets to utilize exclusion amount</vt:lpstr>
      <vt:lpstr>Failure to properly draft QTIP Trust</vt:lpstr>
      <vt:lpstr>Failure to revise estate plan when estate tax laws change</vt:lpstr>
      <vt:lpstr>Failure to seek appropriate counsel to prepare estate plan</vt:lpstr>
      <vt:lpstr>Failure to use proper tax payment clause in Will</vt:lpstr>
      <vt:lpstr>Overuse of LLC’s</vt:lpstr>
      <vt:lpstr>Over Use of LLC’s</vt:lpstr>
      <vt:lpstr>Failure to Designate Beneficiary (DB) for IRA</vt:lpstr>
      <vt:lpstr>Case Study: What Not To Do</vt:lpstr>
      <vt:lpstr>Case Study: What Not To Do</vt:lpstr>
      <vt:lpstr>Case Study: What Not To Do</vt:lpstr>
      <vt:lpstr>Case Study: What Not To Do</vt:lpstr>
      <vt:lpstr>Case Study: What Not To 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Analysis Seminar June 13, 2011  Most Common Estate  Planning Mistakes</dc:title>
  <dc:creator>Deb</dc:creator>
  <cp:lastModifiedBy>Debbie</cp:lastModifiedBy>
  <cp:revision>158</cp:revision>
  <dcterms:created xsi:type="dcterms:W3CDTF">2011-04-07T16:30:59Z</dcterms:created>
  <dcterms:modified xsi:type="dcterms:W3CDTF">2011-05-17T15:16:36Z</dcterms:modified>
</cp:coreProperties>
</file>